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6858000" cy="9144000" type="letter"/>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EC200"/>
    <a:srgbClr val="EDC87E"/>
    <a:srgbClr val="0000FF"/>
    <a:srgbClr val="FF0066"/>
    <a:srgbClr val="FFFF66"/>
    <a:srgbClr val="898989"/>
    <a:srgbClr val="FFFFFF"/>
    <a:srgbClr val="FCF0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B5D9F0-B4EB-4AF4-8816-27C8B818060E}" v="1" dt="2022-03-28T19:23:07.6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0" autoAdjust="0"/>
    <p:restoredTop sz="94660"/>
  </p:normalViewPr>
  <p:slideViewPr>
    <p:cSldViewPr snapToGrid="0">
      <p:cViewPr>
        <p:scale>
          <a:sx n="112" d="100"/>
          <a:sy n="112" d="100"/>
        </p:scale>
        <p:origin x="2220" y="-3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aleon, Jay H MSG USARMY 807 MED DSC (USA)" userId="S::jay.h.pantaleon.mil@army.mil::198eff93-50b8-4c36-9277-d3461ee8d16d" providerId="AD" clId="Web-{8EB5D9F0-B4EB-4AF4-8816-27C8B818060E}"/>
    <pc:docChg chg="modSld">
      <pc:chgData name="Pantaleon, Jay H MSG USARMY 807 MED DSC (USA)" userId="S::jay.h.pantaleon.mil@army.mil::198eff93-50b8-4c36-9277-d3461ee8d16d" providerId="AD" clId="Web-{8EB5D9F0-B4EB-4AF4-8816-27C8B818060E}" dt="2022-03-28T19:23:07.670" v="0" actId="1076"/>
      <pc:docMkLst>
        <pc:docMk/>
      </pc:docMkLst>
      <pc:sldChg chg="modSp">
        <pc:chgData name="Pantaleon, Jay H MSG USARMY 807 MED DSC (USA)" userId="S::jay.h.pantaleon.mil@army.mil::198eff93-50b8-4c36-9277-d3461ee8d16d" providerId="AD" clId="Web-{8EB5D9F0-B4EB-4AF4-8816-27C8B818060E}" dt="2022-03-28T19:23:07.670" v="0" actId="1076"/>
        <pc:sldMkLst>
          <pc:docMk/>
          <pc:sldMk cId="3820928591" sldId="256"/>
        </pc:sldMkLst>
        <pc:picChg chg="mod">
          <ac:chgData name="Pantaleon, Jay H MSG USARMY 807 MED DSC (USA)" userId="S::jay.h.pantaleon.mil@army.mil::198eff93-50b8-4c36-9277-d3461ee8d16d" providerId="AD" clId="Web-{8EB5D9F0-B4EB-4AF4-8816-27C8B818060E}" dt="2022-03-28T19:23:07.670" v="0" actId="1076"/>
          <ac:picMkLst>
            <pc:docMk/>
            <pc:sldMk cId="3820928591" sldId="256"/>
            <ac:picMk id="26"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65E0C8F1-D2CA-4C07-B591-7CD1A8914A71}" type="datetimeFigureOut">
              <a:rPr lang="en-US" smtClean="0"/>
              <a:t>24-Oct-22</a:t>
            </a:fld>
            <a:endParaRPr lang="en-US" dirty="0"/>
          </a:p>
        </p:txBody>
      </p:sp>
      <p:sp>
        <p:nvSpPr>
          <p:cNvPr id="4" name="Slide Image Placeholder 3"/>
          <p:cNvSpPr>
            <a:spLocks noGrp="1" noRot="1" noChangeAspect="1"/>
          </p:cNvSpPr>
          <p:nvPr>
            <p:ph type="sldImg" idx="2"/>
          </p:nvPr>
        </p:nvSpPr>
        <p:spPr>
          <a:xfrm>
            <a:off x="2305050" y="1154113"/>
            <a:ext cx="23399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ABAD47E3-AA0E-483A-84F8-304B7D5C9FFE}" type="slidenum">
              <a:rPr lang="en-US" smtClean="0"/>
              <a:t>‹#›</a:t>
            </a:fld>
            <a:endParaRPr lang="en-US" dirty="0"/>
          </a:p>
        </p:txBody>
      </p:sp>
    </p:spTree>
    <p:extLst>
      <p:ext uri="{BB962C8B-B14F-4D97-AF65-F5344CB8AC3E}">
        <p14:creationId xmlns:p14="http://schemas.microsoft.com/office/powerpoint/2010/main" val="368857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1</a:t>
            </a:fld>
            <a:endParaRPr lang="en-US" dirty="0"/>
          </a:p>
        </p:txBody>
      </p:sp>
    </p:spTree>
    <p:extLst>
      <p:ext uri="{BB962C8B-B14F-4D97-AF65-F5344CB8AC3E}">
        <p14:creationId xmlns:p14="http://schemas.microsoft.com/office/powerpoint/2010/main" val="379894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607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48082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36694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93151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19516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4021533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30301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57839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73276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902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0458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1A187C2-D947-4BC4-B2F3-A8BE93E68484}" type="datetimeFigureOut">
              <a:rPr lang="en-US" smtClean="0"/>
              <a:t>24-Oct-22</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FE85BAB-4C87-4F11-9A7B-655E9E82402F}" type="slidenum">
              <a:rPr lang="en-US" smtClean="0"/>
              <a:t>‹#›</a:t>
            </a:fld>
            <a:endParaRPr lang="en-US" dirty="0"/>
          </a:p>
        </p:txBody>
      </p:sp>
    </p:spTree>
    <p:extLst>
      <p:ext uri="{BB962C8B-B14F-4D97-AF65-F5344CB8AC3E}">
        <p14:creationId xmlns:p14="http://schemas.microsoft.com/office/powerpoint/2010/main" val="1739596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ounded Rectangle 3"/>
          <p:cNvSpPr/>
          <p:nvPr/>
        </p:nvSpPr>
        <p:spPr>
          <a:xfrm>
            <a:off x="4978206" y="4983486"/>
            <a:ext cx="1766645" cy="3000547"/>
          </a:xfrm>
          <a:prstGeom prst="roundRect">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200" cy="716243"/>
          </a:xfrm>
          <a:prstGeom prst="rect">
            <a:avLst/>
          </a:prstGeom>
        </p:spPr>
      </p:pic>
      <p:sp>
        <p:nvSpPr>
          <p:cNvPr id="17" name="TextBox 16"/>
          <p:cNvSpPr txBox="1"/>
          <p:nvPr/>
        </p:nvSpPr>
        <p:spPr>
          <a:xfrm>
            <a:off x="-390525" y="197679"/>
            <a:ext cx="6858000" cy="769441"/>
          </a:xfrm>
          <a:prstGeom prst="rect">
            <a:avLst/>
          </a:prstGeom>
          <a:noFill/>
        </p:spPr>
        <p:txBody>
          <a:bodyPr wrap="square" rtlCol="0">
            <a:spAutoFit/>
          </a:bodyPr>
          <a:lstStyle/>
          <a:p>
            <a:pPr algn="ctr"/>
            <a:r>
              <a:rPr lang="en-US" sz="4400" dirty="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dirty="0">
                <a:latin typeface="Elephant" panose="02020904090505020303" pitchFamily="18" charset="0"/>
              </a:rPr>
              <a:t>THE</a:t>
            </a:r>
          </a:p>
        </p:txBody>
      </p:sp>
      <p:sp>
        <p:nvSpPr>
          <p:cNvPr id="23" name="TextBox 22"/>
          <p:cNvSpPr txBox="1">
            <a:spLocks noChangeAspect="1"/>
          </p:cNvSpPr>
          <p:nvPr/>
        </p:nvSpPr>
        <p:spPr>
          <a:xfrm>
            <a:off x="167229" y="1545206"/>
            <a:ext cx="4832499" cy="10649069"/>
          </a:xfrm>
          <a:prstGeom prst="rect">
            <a:avLst/>
          </a:prstGeom>
          <a:noFill/>
        </p:spPr>
        <p:txBody>
          <a:bodyPr wrap="square" numCol="2" spcCol="91440" rtlCol="0">
            <a:spAutoFit/>
          </a:bodyPr>
          <a:lstStyle/>
          <a:p>
            <a:pPr indent="91440"/>
            <a:r>
              <a:rPr lang="en-US" sz="1000" dirty="0">
                <a:latin typeface="Times New Roman" panose="02020603050405020304" pitchFamily="18" charset="0"/>
                <a:cs typeface="Times New Roman" panose="02020603050405020304" pitchFamily="18" charset="0"/>
              </a:rPr>
              <a:t>On April 30, 2021, the Acting Secretary of the Army released Memorandum, “Appearance and Grooming Policies for the United States Army,” which further modified the policies outlined in the February 24, 2021, guidance of the same title. This memorandum and the associated Deputy Chief of Staff, G–1, ALARACT 040-2021 (United States Army Appearance and Grooming Modifications), are the result of feedback from the force and the Army’s commitment to fostering an environment that promotes and facilitates diversity, equity, and inclusion. The upcoming revision of Chapter 3, Army Regulation (AR) 670-1 (Wear and Appearance of Army Uniforms and Insignia) will include the following modifications and those previously released. </a:t>
            </a:r>
          </a:p>
          <a:p>
            <a:pPr indent="91440"/>
            <a:endParaRPr lang="en-US" sz="800" dirty="0">
              <a:latin typeface="Times New Roman" panose="02020603050405020304" pitchFamily="18" charset="0"/>
              <a:cs typeface="Times New Roman" panose="02020603050405020304" pitchFamily="18" charset="0"/>
            </a:endParaRPr>
          </a:p>
          <a:p>
            <a:pPr>
              <a:spcAft>
                <a:spcPts val="300"/>
              </a:spcAft>
            </a:pPr>
            <a:r>
              <a:rPr lang="en-US" sz="1000" b="1" u="sng" dirty="0">
                <a:latin typeface="Times New Roman" panose="02020603050405020304" pitchFamily="18" charset="0"/>
                <a:cs typeface="Times New Roman" panose="02020603050405020304" pitchFamily="18" charset="0"/>
              </a:rPr>
              <a:t>Hairstyles and Length:</a:t>
            </a:r>
          </a:p>
          <a:p>
            <a:pPr marL="171450" indent="-171450">
              <a:spcAft>
                <a:spcPts val="300"/>
              </a:spcAft>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Female Soldiers can wear ponytails in </a:t>
            </a:r>
            <a:r>
              <a:rPr lang="en-US" sz="1000" b="1" dirty="0">
                <a:latin typeface="Times New Roman" panose="02020603050405020304" pitchFamily="18" charset="0"/>
                <a:cs typeface="Times New Roman" panose="02020603050405020304" pitchFamily="18" charset="0"/>
              </a:rPr>
              <a:t>all </a:t>
            </a:r>
            <a:r>
              <a:rPr lang="en-US" sz="1000" dirty="0">
                <a:latin typeface="Times New Roman" panose="02020603050405020304" pitchFamily="18" charset="0"/>
                <a:cs typeface="Times New Roman" panose="02020603050405020304" pitchFamily="18" charset="0"/>
              </a:rPr>
              <a:t>uniforms. Hair must be neatly and inconspicuously fastened and/or secured in a bun, singular ponytail, two braids, or singular braid. Multiple locs, braids, twists, or cornrows may come together in one or two braids or a single ponytail. </a:t>
            </a:r>
          </a:p>
          <a:p>
            <a:pPr marL="171450" indent="-171450">
              <a:spcAft>
                <a:spcPts val="300"/>
              </a:spcAft>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Length of braids and singular ponytails will not extend past the bottom of the shoulder blades when standing at attention. There is no </a:t>
            </a:r>
            <a:r>
              <a:rPr lang="en-US" sz="1000" b="1" dirty="0">
                <a:latin typeface="Times New Roman" panose="02020603050405020304" pitchFamily="18" charset="0"/>
                <a:cs typeface="Times New Roman" panose="02020603050405020304" pitchFamily="18" charset="0"/>
              </a:rPr>
              <a:t>minimum</a:t>
            </a:r>
            <a:r>
              <a:rPr lang="en-US" sz="1000" dirty="0">
                <a:latin typeface="Times New Roman" panose="02020603050405020304" pitchFamily="18" charset="0"/>
                <a:cs typeface="Times New Roman" panose="02020603050405020304" pitchFamily="18" charset="0"/>
              </a:rPr>
              <a:t> hair length for a ponytail or braid(s). </a:t>
            </a:r>
          </a:p>
          <a:p>
            <a:pPr marL="171450" indent="-171450">
              <a:spcAft>
                <a:spcPts val="300"/>
              </a:spcAft>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The only exceptions to the length of the ponytail or braid(s) are while conducting tactical or physical training in the ACU or APFU. The length of the secured hair cannot hinder a Soldier’s performance and or increase risk or safety. </a:t>
            </a:r>
            <a:endParaRPr lang="en-US" sz="1000" dirty="0"/>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No portion of the bulk of the hair, as measured from the scalp, will exceed 2 inches (except a bun, which is worn on the back of the head (centered) and may extend a maximum of 3 1/2 inches from the scalp and be no wider than the width of the head). </a:t>
            </a:r>
          </a:p>
          <a:p>
            <a:pPr marL="45720" lvl="1">
              <a:spcAft>
                <a:spcPts val="300"/>
              </a:spcAft>
              <a:buFont typeface="Courier New" panose="02070309020205020404" pitchFamily="49" charset="0"/>
              <a:buChar char="o"/>
            </a:pPr>
            <a:endParaRPr lang="en-US" sz="800"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800" b="1" u="sng" dirty="0">
              <a:latin typeface="Times New Roman" panose="02020603050405020304" pitchFamily="18" charset="0"/>
              <a:cs typeface="Times New Roman" panose="02020603050405020304" pitchFamily="18" charset="0"/>
            </a:endParaRPr>
          </a:p>
          <a:p>
            <a:pPr marL="45720">
              <a:spcAft>
                <a:spcPts val="300"/>
              </a:spcAft>
            </a:pPr>
            <a:endParaRPr lang="en-US" sz="1000" b="1" u="sng" dirty="0">
              <a:latin typeface="Times New Roman" panose="02020603050405020304" pitchFamily="18" charset="0"/>
              <a:cs typeface="Times New Roman" panose="02020603050405020304" pitchFamily="18" charset="0"/>
            </a:endParaRPr>
          </a:p>
          <a:p>
            <a:pPr marL="45720">
              <a:spcAft>
                <a:spcPts val="300"/>
              </a:spcAft>
            </a:pPr>
            <a:endParaRPr lang="en-US" sz="1000" b="1" u="sng" dirty="0">
              <a:latin typeface="Times New Roman" panose="02020603050405020304" pitchFamily="18" charset="0"/>
              <a:cs typeface="Times New Roman" panose="02020603050405020304" pitchFamily="18" charset="0"/>
            </a:endParaRPr>
          </a:p>
          <a:p>
            <a:pPr marL="45720">
              <a:spcAft>
                <a:spcPts val="300"/>
              </a:spcAft>
            </a:pPr>
            <a:endParaRPr lang="en-US" sz="1000" b="1" u="sng" dirty="0">
              <a:latin typeface="Times New Roman" panose="02020603050405020304" pitchFamily="18" charset="0"/>
              <a:cs typeface="Times New Roman" panose="02020603050405020304" pitchFamily="18" charset="0"/>
            </a:endParaRPr>
          </a:p>
          <a:p>
            <a:pPr marL="45720">
              <a:spcAft>
                <a:spcPts val="300"/>
              </a:spcAft>
            </a:pPr>
            <a:endParaRPr lang="en-US" sz="1000" b="1" u="sng" dirty="0">
              <a:latin typeface="Times New Roman" panose="02020603050405020304" pitchFamily="18" charset="0"/>
              <a:cs typeface="Times New Roman" panose="02020603050405020304" pitchFamily="18" charset="0"/>
            </a:endParaRPr>
          </a:p>
          <a:p>
            <a:pPr marL="45720">
              <a:spcAft>
                <a:spcPts val="300"/>
              </a:spcAft>
            </a:pPr>
            <a:r>
              <a:rPr lang="en-US" sz="1000" b="1" u="sng" dirty="0">
                <a:latin typeface="Times New Roman" panose="02020603050405020304" pitchFamily="18" charset="0"/>
                <a:cs typeface="Times New Roman" panose="02020603050405020304" pitchFamily="18" charset="0"/>
              </a:rPr>
              <a:t>Hairstyles, cont. </a:t>
            </a:r>
          </a:p>
          <a:p>
            <a:pPr marL="217170" indent="-171450">
              <a:spcAft>
                <a:spcPts val="300"/>
              </a:spcAft>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In all uniforms, the unsecured hair will be worn centered in the back of the head (not on the side or top of the head); hair cannot be wider than the width of the head or interfere with proper wear of authorized Army headgear. </a:t>
            </a:r>
          </a:p>
          <a:p>
            <a:pPr marL="217170" indent="-171450">
              <a:spcAft>
                <a:spcPts val="300"/>
              </a:spcAft>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While female Soldiers are wearing equipment, (e.g., combat vehicle crewman or advanced combat helmet), they are authorized to wear their hair in a ponytail and or a long braid(s) secured in their utility uniform top. </a:t>
            </a:r>
          </a:p>
          <a:p>
            <a:pPr marL="217170" indent="-171450">
              <a:spcAft>
                <a:spcPts val="300"/>
              </a:spcAft>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Female Soldiers can also wear “multiple hairstyles” (e.g., braided twists or loc hair style with a side twist to secure hair placed in a ponytail, two single cornrows encompassing all hair going into a ponytail or bun).</a:t>
            </a:r>
          </a:p>
          <a:p>
            <a:pPr marL="217170" indent="-171450">
              <a:spcAft>
                <a:spcPts val="300"/>
              </a:spcAft>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Commanders will consider the risk of a free hanging ponytail or braid and use their discretion to determine if long hair will be tucked inside the uniform top.</a:t>
            </a:r>
          </a:p>
          <a:p>
            <a:pPr marL="45720">
              <a:spcAft>
                <a:spcPts val="300"/>
              </a:spcAft>
            </a:pPr>
            <a:r>
              <a:rPr lang="en-US" sz="700" i="1" dirty="0">
                <a:latin typeface="Times New Roman" panose="02020603050405020304" pitchFamily="18" charset="0"/>
                <a:cs typeface="Times New Roman" panose="02020603050405020304" pitchFamily="18" charset="0"/>
              </a:rPr>
              <a:t>*</a:t>
            </a:r>
            <a:r>
              <a:rPr lang="en-US" sz="700" b="1" i="1" dirty="0">
                <a:latin typeface="Times New Roman" panose="02020603050405020304" pitchFamily="18" charset="0"/>
                <a:cs typeface="Times New Roman" panose="02020603050405020304" pitchFamily="18" charset="0"/>
              </a:rPr>
              <a:t>Please consider safety considerations such as ripping, tearing, pulling, or entanglement due to hair being caught on an object/obstacle if hair is not properly secured. </a:t>
            </a:r>
            <a:endParaRPr lang="en-US" sz="700" i="1" dirty="0">
              <a:latin typeface="Times New Roman" panose="02020603050405020304" pitchFamily="18" charset="0"/>
              <a:cs typeface="Times New Roman" panose="02020603050405020304" pitchFamily="18" charset="0"/>
            </a:endParaRPr>
          </a:p>
          <a:p>
            <a:pPr>
              <a:spcAft>
                <a:spcPts val="300"/>
              </a:spcAft>
            </a:pPr>
            <a:r>
              <a:rPr lang="en-US" sz="1000" b="1" u="sng" dirty="0">
                <a:latin typeface="Times New Roman" panose="02020603050405020304" pitchFamily="18" charset="0"/>
                <a:cs typeface="Times New Roman" panose="02020603050405020304" pitchFamily="18" charset="0"/>
              </a:rPr>
              <a:t>Lipstick: </a:t>
            </a:r>
            <a:r>
              <a:rPr lang="en-US" sz="1000" dirty="0">
                <a:latin typeface="Times New Roman" panose="02020603050405020304" pitchFamily="18" charset="0"/>
                <a:cs typeface="Times New Roman" panose="02020603050405020304" pitchFamily="18" charset="0"/>
              </a:rPr>
              <a:t>Female Soldiers can wear solid color shades of lipstick, to included tinted glosses. They may also wear lip liner, but the colors must match the shade of lipstick worn.</a:t>
            </a:r>
          </a:p>
          <a:p>
            <a:pPr>
              <a:spcAft>
                <a:spcPts val="300"/>
              </a:spcAft>
            </a:pPr>
            <a:r>
              <a:rPr lang="en-US" sz="80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In addition to these modifications, the             revision of AR 670-1 will include up-to-date images that reflect authorized  and unauthorized hairstyles, nail shapes and color, lipstick colors, and earrings to assist leaders with clear and concise guidance. </a:t>
            </a:r>
          </a:p>
          <a:p>
            <a:pPr>
              <a:spcAft>
                <a:spcPts val="300"/>
              </a:spcAft>
            </a:pPr>
            <a:endParaRPr lang="en-US" sz="800" dirty="0">
              <a:latin typeface="Times New Roman" panose="02020603050405020304" pitchFamily="18" charset="0"/>
              <a:cs typeface="Times New Roman" panose="02020603050405020304" pitchFamily="18" charset="0"/>
            </a:endParaRPr>
          </a:p>
          <a:p>
            <a:pPr>
              <a:spcAft>
                <a:spcPts val="300"/>
              </a:spcAft>
            </a:pPr>
            <a:endParaRPr lang="en-US" sz="800" dirty="0">
              <a:latin typeface="Times New Roman" panose="02020603050405020304" pitchFamily="18" charset="0"/>
              <a:cs typeface="Times New Roman" panose="02020603050405020304" pitchFamily="18" charset="0"/>
            </a:endParaRPr>
          </a:p>
          <a:p>
            <a:pPr marL="45720">
              <a:spcAft>
                <a:spcPts val="300"/>
              </a:spcAft>
              <a:buFont typeface="Courier New" panose="02070309020205020404" pitchFamily="49" charset="0"/>
              <a:buChar char="o"/>
            </a:pPr>
            <a:endParaRPr lang="en-US" sz="800" dirty="0">
              <a:latin typeface="Times New Roman" panose="02020603050405020304" pitchFamily="18" charset="0"/>
              <a:cs typeface="Times New Roman" panose="02020603050405020304" pitchFamily="18" charset="0"/>
            </a:endParaRPr>
          </a:p>
          <a:p>
            <a:pPr marL="45720">
              <a:spcAft>
                <a:spcPts val="300"/>
              </a:spcAft>
              <a:buFont typeface="Courier New" panose="02070309020205020404" pitchFamily="49" charset="0"/>
              <a:buChar char="o"/>
            </a:pPr>
            <a:endParaRPr lang="en-US" sz="800" dirty="0">
              <a:latin typeface="Times New Roman" panose="02020603050405020304" pitchFamily="18" charset="0"/>
              <a:cs typeface="Times New Roman" panose="02020603050405020304" pitchFamily="18" charset="0"/>
            </a:endParaRPr>
          </a:p>
          <a:p>
            <a:pPr marL="45720">
              <a:spcAft>
                <a:spcPts val="300"/>
              </a:spcAft>
              <a:buFont typeface="Courier New" panose="02070309020205020404" pitchFamily="49" charset="0"/>
              <a:buChar char="o"/>
            </a:pPr>
            <a:endParaRPr lang="en-US" sz="800" dirty="0">
              <a:latin typeface="Times New Roman" panose="02020603050405020304" pitchFamily="18" charset="0"/>
              <a:cs typeface="Times New Roman" panose="02020603050405020304" pitchFamily="18" charset="0"/>
            </a:endParaRPr>
          </a:p>
          <a:p>
            <a:pPr marL="45720" lvl="1">
              <a:spcAft>
                <a:spcPts val="300"/>
              </a:spcAft>
            </a:pPr>
            <a:endParaRPr lang="en-US" sz="900"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39696" y="1000413"/>
            <a:ext cx="6858000" cy="584775"/>
          </a:xfrm>
          <a:prstGeom prst="rect">
            <a:avLst/>
          </a:prstGeom>
          <a:noFill/>
        </p:spPr>
        <p:txBody>
          <a:bodyPr wrap="square" rtlCol="0">
            <a:spAutoFit/>
          </a:bodyPr>
          <a:lstStyle/>
          <a:p>
            <a:pPr algn="ctr"/>
            <a:r>
              <a:rPr lang="en-US" sz="1600" dirty="0">
                <a:latin typeface="Franklin Gothic Demi" panose="020B0703020102020204" pitchFamily="34" charset="0"/>
              </a:rPr>
              <a:t>Supplemental Guidance to IG Update 21-1: Updates to Appearance and </a:t>
            </a:r>
            <a:br>
              <a:rPr lang="en-US" sz="1600" dirty="0">
                <a:latin typeface="Franklin Gothic Demi" panose="020B0703020102020204" pitchFamily="34" charset="0"/>
              </a:rPr>
            </a:br>
            <a:r>
              <a:rPr lang="en-US" sz="1600" dirty="0">
                <a:latin typeface="Franklin Gothic Demi" panose="020B0703020102020204" pitchFamily="34" charset="0"/>
              </a:rPr>
              <a:t>Grooming Standards Policies</a:t>
            </a:r>
            <a:endParaRPr lang="en-US" sz="1600" dirty="0">
              <a:solidFill>
                <a:srgbClr val="FF0000"/>
              </a:solidFill>
              <a:latin typeface="Franklin Gothic Demi" panose="020B0703020102020204" pitchFamily="34" charset="0"/>
            </a:endParaRPr>
          </a:p>
        </p:txBody>
      </p:sp>
      <p:sp>
        <p:nvSpPr>
          <p:cNvPr id="2" name="Rounded Rectangle 1"/>
          <p:cNvSpPr/>
          <p:nvPr/>
        </p:nvSpPr>
        <p:spPr>
          <a:xfrm>
            <a:off x="5587260" y="71677"/>
            <a:ext cx="1157591" cy="735422"/>
          </a:xfrm>
          <a:prstGeom prst="round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3" name="TextBox 2"/>
          <p:cNvSpPr txBox="1"/>
          <p:nvPr/>
        </p:nvSpPr>
        <p:spPr>
          <a:xfrm>
            <a:off x="5486400" y="24707"/>
            <a:ext cx="1383175" cy="830997"/>
          </a:xfrm>
          <a:prstGeom prst="rect">
            <a:avLst/>
          </a:prstGeom>
          <a:noFill/>
        </p:spPr>
        <p:txBody>
          <a:bodyPr wrap="square" rtlCol="0">
            <a:spAutoFit/>
          </a:bodyPr>
          <a:lstStyle/>
          <a:p>
            <a:pPr algn="ctr"/>
            <a:r>
              <a:rPr lang="en-US" sz="1600" b="1" dirty="0">
                <a:solidFill>
                  <a:srgbClr val="FF0000"/>
                </a:solidFill>
              </a:rPr>
              <a:t>Your Unit </a:t>
            </a:r>
          </a:p>
          <a:p>
            <a:pPr algn="ctr"/>
            <a:r>
              <a:rPr lang="en-US" sz="1600" b="1" dirty="0">
                <a:solidFill>
                  <a:srgbClr val="FF0000"/>
                </a:solidFill>
              </a:rPr>
              <a:t>Patch / Crest </a:t>
            </a:r>
          </a:p>
          <a:p>
            <a:pPr algn="ctr"/>
            <a:r>
              <a:rPr lang="en-US" sz="1600" b="1" dirty="0">
                <a:solidFill>
                  <a:srgbClr val="FF0000"/>
                </a:solidFill>
              </a:rPr>
              <a:t>Here</a:t>
            </a:r>
            <a:r>
              <a:rPr lang="en-US" sz="1000" dirty="0">
                <a:solidFill>
                  <a:srgbClr val="FF0000"/>
                </a:solidFill>
              </a:rPr>
              <a:t>.</a:t>
            </a:r>
          </a:p>
        </p:txBody>
      </p:sp>
      <p:sp>
        <p:nvSpPr>
          <p:cNvPr id="5" name="Rectangle 4"/>
          <p:cNvSpPr/>
          <p:nvPr/>
        </p:nvSpPr>
        <p:spPr>
          <a:xfrm>
            <a:off x="11573" y="878274"/>
            <a:ext cx="6858002" cy="157907"/>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4841026" y="5082928"/>
            <a:ext cx="2016974" cy="3085460"/>
          </a:xfrm>
          <a:prstGeom prst="rect">
            <a:avLst/>
          </a:prstGeom>
          <a:noFill/>
        </p:spPr>
        <p:txBody>
          <a:bodyPr wrap="square" rtlCol="0">
            <a:spAutoFit/>
          </a:bodyPr>
          <a:lstStyle/>
          <a:p>
            <a:pPr algn="ctr"/>
            <a:r>
              <a:rPr lang="en-US" sz="800" b="1" dirty="0">
                <a:solidFill>
                  <a:srgbClr val="FF0000"/>
                </a:solidFill>
                <a:latin typeface="Franklin Gothic Book" panose="020B0503020102020204" pitchFamily="34" charset="0"/>
              </a:rPr>
              <a:t>Your Unit Name Here</a:t>
            </a:r>
          </a:p>
          <a:p>
            <a:pPr algn="ctr"/>
            <a:r>
              <a:rPr lang="en-US" sz="800" dirty="0">
                <a:latin typeface="Franklin Gothic Book" panose="020B0503020102020204" pitchFamily="34" charset="0"/>
              </a:rPr>
              <a:t>Commanding General</a:t>
            </a:r>
          </a:p>
          <a:p>
            <a:pPr algn="ctr"/>
            <a:r>
              <a:rPr lang="en-US" sz="800" dirty="0">
                <a:solidFill>
                  <a:srgbClr val="FF0000"/>
                </a:solidFill>
                <a:latin typeface="Franklin Gothic Book" panose="020B0503020102020204" pitchFamily="34" charset="0"/>
              </a:rPr>
              <a:t>MG Soldier Q. Public</a:t>
            </a:r>
          </a:p>
          <a:p>
            <a:pPr algn="ctr"/>
            <a:r>
              <a:rPr lang="en-US" sz="800" dirty="0">
                <a:latin typeface="Franklin Gothic Book" panose="020B0503020102020204" pitchFamily="34" charset="0"/>
              </a:rPr>
              <a:t>Command Sergeant Major</a:t>
            </a:r>
          </a:p>
          <a:p>
            <a:pPr algn="ctr"/>
            <a:r>
              <a:rPr lang="en-US" sz="800" dirty="0">
                <a:solidFill>
                  <a:srgbClr val="FF0000"/>
                </a:solidFill>
                <a:latin typeface="Franklin Gothic Book" panose="020B0503020102020204" pitchFamily="34" charset="0"/>
              </a:rPr>
              <a:t>CSM Soldier Q. Public</a:t>
            </a:r>
          </a:p>
          <a:p>
            <a:pPr algn="ctr"/>
            <a:r>
              <a:rPr lang="en-US" sz="800" dirty="0">
                <a:latin typeface="Franklin Gothic Book" panose="020B0503020102020204" pitchFamily="34" charset="0"/>
              </a:rPr>
              <a:t>Command Inspector General</a:t>
            </a:r>
          </a:p>
          <a:p>
            <a:pPr algn="ctr"/>
            <a:r>
              <a:rPr lang="en-US" sz="800" dirty="0">
                <a:solidFill>
                  <a:srgbClr val="FF0000"/>
                </a:solidFill>
                <a:latin typeface="Franklin Gothic Book" panose="020B0503020102020204" pitchFamily="34" charset="0"/>
              </a:rPr>
              <a:t>LTC Soldier Q. Public</a:t>
            </a:r>
          </a:p>
          <a:p>
            <a:pPr algn="ctr"/>
            <a:r>
              <a:rPr lang="en-US" sz="800" dirty="0">
                <a:latin typeface="Franklin Gothic Book" panose="020B0503020102020204" pitchFamily="34" charset="0"/>
              </a:rPr>
              <a:t>Inspector General NCOIC</a:t>
            </a:r>
          </a:p>
          <a:p>
            <a:pPr algn="ctr"/>
            <a:r>
              <a:rPr lang="en-US" sz="800" dirty="0">
                <a:solidFill>
                  <a:srgbClr val="FF0000"/>
                </a:solidFill>
                <a:latin typeface="Franklin Gothic Book" panose="020B0503020102020204" pitchFamily="34" charset="0"/>
              </a:rPr>
              <a:t>SGM Soldier Q. Public</a:t>
            </a:r>
          </a:p>
          <a:p>
            <a:pPr algn="ctr"/>
            <a:endParaRPr lang="en-US" sz="800" dirty="0">
              <a:latin typeface="Franklin Gothic Book" panose="020B0503020102020204" pitchFamily="34" charset="0"/>
            </a:endParaRPr>
          </a:p>
          <a:p>
            <a:pPr algn="ctr"/>
            <a:r>
              <a:rPr lang="en-US" sz="800" b="1" dirty="0">
                <a:latin typeface="Franklin Gothic Book" panose="020B0503020102020204" pitchFamily="34" charset="0"/>
              </a:rPr>
              <a:t>IG Points of Contact</a:t>
            </a:r>
          </a:p>
          <a:p>
            <a:pPr algn="ctr"/>
            <a:r>
              <a:rPr lang="en-US" sz="800" dirty="0">
                <a:solidFill>
                  <a:srgbClr val="FF0000"/>
                </a:solidFill>
                <a:latin typeface="Franklin Gothic Book" panose="020B0503020102020204" pitchFamily="34" charset="0"/>
              </a:rPr>
              <a:t>Unit </a:t>
            </a:r>
            <a:r>
              <a:rPr lang="en-US" sz="800" dirty="0">
                <a:latin typeface="Franklin Gothic Book" panose="020B0503020102020204" pitchFamily="34" charset="0"/>
              </a:rPr>
              <a:t>IG Office</a:t>
            </a:r>
          </a:p>
          <a:p>
            <a:pPr algn="ctr"/>
            <a:r>
              <a:rPr lang="en-US" sz="800" dirty="0">
                <a:solidFill>
                  <a:srgbClr val="FF0000"/>
                </a:solidFill>
                <a:latin typeface="Franklin Gothic Book" panose="020B0503020102020204" pitchFamily="34" charset="0"/>
              </a:rPr>
              <a:t>Building 1234</a:t>
            </a:r>
          </a:p>
          <a:p>
            <a:pPr algn="ctr"/>
            <a:r>
              <a:rPr lang="en-US" sz="800" dirty="0">
                <a:solidFill>
                  <a:srgbClr val="FF0000"/>
                </a:solidFill>
                <a:latin typeface="Franklin Gothic Book" panose="020B0503020102020204" pitchFamily="34" charset="0"/>
              </a:rPr>
              <a:t>Hooah Drive</a:t>
            </a:r>
          </a:p>
          <a:p>
            <a:pPr algn="ctr"/>
            <a:r>
              <a:rPr lang="en-US" sz="800" dirty="0">
                <a:solidFill>
                  <a:srgbClr val="FF0000"/>
                </a:solidFill>
                <a:latin typeface="Franklin Gothic Book" panose="020B0503020102020204" pitchFamily="34" charset="0"/>
              </a:rPr>
              <a:t>Fort Swampy LA 55555</a:t>
            </a:r>
          </a:p>
          <a:p>
            <a:pPr algn="ctr"/>
            <a:r>
              <a:rPr lang="en-US" sz="800" dirty="0">
                <a:solidFill>
                  <a:srgbClr val="FF0000"/>
                </a:solidFill>
                <a:latin typeface="Franklin Gothic Book" panose="020B0503020102020204" pitchFamily="34" charset="0"/>
              </a:rPr>
              <a:t>Unit</a:t>
            </a:r>
            <a:r>
              <a:rPr lang="en-US" sz="800" dirty="0">
                <a:latin typeface="Franklin Gothic Book" panose="020B0503020102020204" pitchFamily="34" charset="0"/>
              </a:rPr>
              <a:t> IG Website</a:t>
            </a:r>
          </a:p>
          <a:p>
            <a:pPr algn="ctr"/>
            <a:r>
              <a:rPr lang="en-US" sz="800" dirty="0">
                <a:solidFill>
                  <a:srgbClr val="FF0000"/>
                </a:solidFill>
                <a:latin typeface="Franklin Gothic Book" panose="020B0503020102020204" pitchFamily="34" charset="0"/>
              </a:rPr>
              <a:t>http:\IG-bla-bla-bla.mil</a:t>
            </a:r>
          </a:p>
          <a:p>
            <a:pPr algn="ctr"/>
            <a:r>
              <a:rPr lang="en-US" sz="800" dirty="0">
                <a:solidFill>
                  <a:srgbClr val="FF0000"/>
                </a:solidFill>
                <a:latin typeface="Franklin Gothic Book" panose="020B0503020102020204" pitchFamily="34" charset="0"/>
              </a:rPr>
              <a:t>Unit</a:t>
            </a:r>
            <a:r>
              <a:rPr lang="en-US" sz="800" dirty="0">
                <a:latin typeface="Franklin Gothic Book" panose="020B0503020102020204" pitchFamily="34" charset="0"/>
              </a:rPr>
              <a:t> IG Office Email</a:t>
            </a:r>
          </a:p>
          <a:p>
            <a:pPr algn="ctr"/>
            <a:r>
              <a:rPr lang="en-US" sz="800" dirty="0">
                <a:solidFill>
                  <a:srgbClr val="FF0000"/>
                </a:solidFill>
                <a:latin typeface="Franklin Gothic Book" panose="020B0503020102020204" pitchFamily="34" charset="0"/>
              </a:rPr>
              <a:t>IG-bla-bla@mail.mil</a:t>
            </a:r>
          </a:p>
          <a:p>
            <a:pPr algn="ctr"/>
            <a:r>
              <a:rPr lang="en-US" sz="800" dirty="0">
                <a:solidFill>
                  <a:srgbClr val="FF0000"/>
                </a:solidFill>
                <a:latin typeface="Franklin Gothic Book" panose="020B0503020102020204" pitchFamily="34" charset="0"/>
              </a:rPr>
              <a:t>Unit</a:t>
            </a:r>
            <a:r>
              <a:rPr lang="en-US" sz="800" dirty="0">
                <a:latin typeface="Franklin Gothic Book" panose="020B0503020102020204" pitchFamily="34" charset="0"/>
              </a:rPr>
              <a:t> IG Hotline</a:t>
            </a:r>
          </a:p>
          <a:p>
            <a:pPr algn="ctr"/>
            <a:r>
              <a:rPr lang="en-US" sz="800" dirty="0">
                <a:solidFill>
                  <a:srgbClr val="FF0000"/>
                </a:solidFill>
                <a:latin typeface="Franklin Gothic Book" panose="020B0503020102020204" pitchFamily="34" charset="0"/>
              </a:rPr>
              <a:t>555-555-5555</a:t>
            </a:r>
          </a:p>
          <a:p>
            <a:pPr algn="ctr"/>
            <a:r>
              <a:rPr lang="en-US" sz="800" dirty="0">
                <a:solidFill>
                  <a:srgbClr val="FF0000"/>
                </a:solidFill>
                <a:latin typeface="Franklin Gothic Book" panose="020B0503020102020204" pitchFamily="34" charset="0"/>
              </a:rPr>
              <a:t>Unit </a:t>
            </a:r>
            <a:r>
              <a:rPr lang="en-US" sz="800" dirty="0">
                <a:latin typeface="Franklin Gothic Book" panose="020B0503020102020204" pitchFamily="34" charset="0"/>
              </a:rPr>
              <a:t>IG Office</a:t>
            </a:r>
          </a:p>
          <a:p>
            <a:pPr algn="ctr"/>
            <a:r>
              <a:rPr lang="en-US" sz="800" dirty="0">
                <a:solidFill>
                  <a:srgbClr val="FF0000"/>
                </a:solidFill>
                <a:latin typeface="Franklin Gothic Book" panose="020B0503020102020204" pitchFamily="34" charset="0"/>
              </a:rPr>
              <a:t>555-555-5555</a:t>
            </a:r>
          </a:p>
          <a:p>
            <a:pPr algn="ctr"/>
            <a:endParaRPr lang="en-US" sz="1050" dirty="0">
              <a:latin typeface="Franklin Gothic Book" panose="020B0503020102020204" pitchFamily="34" charset="0"/>
            </a:endParaRPr>
          </a:p>
        </p:txBody>
      </p:sp>
      <p:cxnSp>
        <p:nvCxnSpPr>
          <p:cNvPr id="8" name="Straight Connector 7"/>
          <p:cNvCxnSpPr/>
          <p:nvPr/>
        </p:nvCxnSpPr>
        <p:spPr>
          <a:xfrm>
            <a:off x="4997024" y="6299565"/>
            <a:ext cx="1750532" cy="457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2554664" y="818727"/>
            <a:ext cx="1772986" cy="276999"/>
          </a:xfrm>
          <a:prstGeom prst="rect">
            <a:avLst/>
          </a:prstGeom>
        </p:spPr>
        <p:txBody>
          <a:bodyPr wrap="none">
            <a:spAutoFit/>
          </a:bodyPr>
          <a:lstStyle/>
          <a:p>
            <a:r>
              <a:rPr lang="en-US" sz="1200" b="1" dirty="0">
                <a:solidFill>
                  <a:srgbClr val="FFFF00"/>
                </a:solidFill>
              </a:rPr>
              <a:t>Volume 21-1a, May 2021</a:t>
            </a: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37294" y="8053965"/>
            <a:ext cx="765984" cy="969391"/>
          </a:xfrm>
          <a:prstGeom prst="rect">
            <a:avLst/>
          </a:prstGeom>
        </p:spPr>
      </p:pic>
      <p:pic>
        <p:nvPicPr>
          <p:cNvPr id="15" name="Picture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36277" y="1284086"/>
            <a:ext cx="935901" cy="1108592"/>
          </a:xfrm>
          <a:prstGeom prst="rect">
            <a:avLst/>
          </a:prstGeom>
          <a:ln w="19050">
            <a:solidFill>
              <a:srgbClr val="92D050"/>
            </a:solidFill>
          </a:ln>
          <a:effectLst>
            <a:outerShdw blurRad="50800" dist="38100" dir="2700000" algn="tl" rotWithShape="0">
              <a:prstClr val="black">
                <a:alpha val="40000"/>
              </a:prstClr>
            </a:outerShdw>
          </a:effectLst>
        </p:spPr>
      </p:pic>
      <p:pic>
        <p:nvPicPr>
          <p:cNvPr id="22" name="Picture 21"/>
          <p:cNvPicPr preferRelativeResize="0">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40372" y="2511912"/>
            <a:ext cx="931807" cy="1132874"/>
          </a:xfrm>
          <a:prstGeom prst="rect">
            <a:avLst/>
          </a:prstGeom>
          <a:ln w="19050">
            <a:solidFill>
              <a:schemeClr val="accent6"/>
            </a:solidFill>
          </a:ln>
          <a:effectLst>
            <a:outerShdw blurRad="50800" dist="38100" dir="2700000" algn="tl" rotWithShape="0">
              <a:prstClr val="black">
                <a:alpha val="40000"/>
              </a:prstClr>
            </a:outerShdw>
          </a:effectLst>
        </p:spPr>
      </p:pic>
      <p:graphicFrame>
        <p:nvGraphicFramePr>
          <p:cNvPr id="25" name="Table 24"/>
          <p:cNvGraphicFramePr>
            <a:graphicFrameLocks noGrp="1"/>
          </p:cNvGraphicFramePr>
          <p:nvPr>
            <p:extLst>
              <p:ext uri="{D42A27DB-BD31-4B8C-83A1-F6EECF244321}">
                <p14:modId xmlns:p14="http://schemas.microsoft.com/office/powerpoint/2010/main" val="1217043991"/>
              </p:ext>
            </p:extLst>
          </p:nvPr>
        </p:nvGraphicFramePr>
        <p:xfrm>
          <a:off x="2629432" y="7567217"/>
          <a:ext cx="2194560" cy="1345348"/>
        </p:xfrm>
        <a:graphic>
          <a:graphicData uri="http://schemas.openxmlformats.org/drawingml/2006/table">
            <a:tbl>
              <a:tblPr firstRow="1" bandRow="1">
                <a:tableStyleId>{5C22544A-7EE6-4342-B048-85BDC9FD1C3A}</a:tableStyleId>
              </a:tblPr>
              <a:tblGrid>
                <a:gridCol w="2194560">
                  <a:extLst>
                    <a:ext uri="{9D8B030D-6E8A-4147-A177-3AD203B41FA5}">
                      <a16:colId xmlns:a16="http://schemas.microsoft.com/office/drawing/2014/main" val="914355881"/>
                    </a:ext>
                  </a:extLst>
                </a:gridCol>
              </a:tblGrid>
              <a:tr h="1345348">
                <a:tc>
                  <a:txBody>
                    <a:bodyPr/>
                    <a:lstStyle/>
                    <a:p>
                      <a:pPr algn="ctr"/>
                      <a:r>
                        <a:rPr lang="en-US" sz="800" u="sng" dirty="0">
                          <a:solidFill>
                            <a:schemeClr val="tx1"/>
                          </a:solidFill>
                          <a:latin typeface="Times New Roman" panose="02020603050405020304" pitchFamily="18" charset="0"/>
                          <a:cs typeface="Times New Roman" panose="02020603050405020304" pitchFamily="18" charset="0"/>
                        </a:rPr>
                        <a:t>References</a:t>
                      </a:r>
                    </a:p>
                    <a:p>
                      <a:pPr marL="171450" indent="-171450" algn="l">
                        <a:buFont typeface="Arial" panose="020B0604020202020204" pitchFamily="34" charset="0"/>
                        <a:buChar char="•"/>
                      </a:pPr>
                      <a:r>
                        <a:rPr lang="en-US" sz="800" b="0" u="none" dirty="0">
                          <a:solidFill>
                            <a:schemeClr val="tx1"/>
                          </a:solidFill>
                          <a:latin typeface="Times New Roman" panose="02020603050405020304" pitchFamily="18" charset="0"/>
                          <a:cs typeface="Times New Roman" panose="02020603050405020304" pitchFamily="18" charset="0"/>
                        </a:rPr>
                        <a:t>SECARMY</a:t>
                      </a:r>
                      <a:r>
                        <a:rPr lang="en-US" sz="800" b="0" u="none" baseline="0" dirty="0">
                          <a:solidFill>
                            <a:schemeClr val="tx1"/>
                          </a:solidFill>
                          <a:latin typeface="Times New Roman" panose="02020603050405020304" pitchFamily="18" charset="0"/>
                          <a:cs typeface="Times New Roman" panose="02020603050405020304" pitchFamily="18" charset="0"/>
                        </a:rPr>
                        <a:t> Memo (</a:t>
                      </a:r>
                      <a:r>
                        <a:rPr lang="en-US" sz="800" b="0" dirty="0">
                          <a:solidFill>
                            <a:schemeClr val="tx1"/>
                          </a:solidFill>
                          <a:latin typeface="Times New Roman" panose="02020603050405020304" pitchFamily="18" charset="0"/>
                          <a:cs typeface="Times New Roman" panose="02020603050405020304" pitchFamily="18" charset="0"/>
                        </a:rPr>
                        <a:t>Appearance and Grooming Policies for the United States Army), 30 April 2021.</a:t>
                      </a:r>
                    </a:p>
                    <a:p>
                      <a:pPr marL="171450" indent="-171450" algn="l">
                        <a:buFont typeface="Arial" panose="020B0604020202020204" pitchFamily="34" charset="0"/>
                        <a:buChar char="•"/>
                      </a:pPr>
                      <a:r>
                        <a:rPr lang="en-US" sz="800" b="0" u="none" dirty="0">
                          <a:solidFill>
                            <a:schemeClr val="tx1"/>
                          </a:solidFill>
                          <a:latin typeface="Times New Roman" panose="02020603050405020304" pitchFamily="18" charset="0"/>
                          <a:cs typeface="Times New Roman" panose="02020603050405020304" pitchFamily="18" charset="0"/>
                        </a:rPr>
                        <a:t>*ALARACT 040-2021.</a:t>
                      </a:r>
                    </a:p>
                    <a:p>
                      <a:pPr marL="171450" indent="-171450" algn="l">
                        <a:buFont typeface="Arial" panose="020B0604020202020204" pitchFamily="34" charset="0"/>
                        <a:buChar char="•"/>
                      </a:pPr>
                      <a:r>
                        <a:rPr lang="en-US" sz="800" b="0" u="none" dirty="0">
                          <a:solidFill>
                            <a:schemeClr val="tx1"/>
                          </a:solidFill>
                          <a:latin typeface="Times New Roman" panose="02020603050405020304" pitchFamily="18" charset="0"/>
                          <a:cs typeface="Times New Roman" panose="02020603050405020304" pitchFamily="18" charset="0"/>
                        </a:rPr>
                        <a:t>AR 670-1</a:t>
                      </a:r>
                    </a:p>
                    <a:p>
                      <a:pPr marL="171450" indent="-171450" algn="l">
                        <a:buFont typeface="Arial" panose="020B0604020202020204" pitchFamily="34" charset="0"/>
                        <a:buChar char="•"/>
                      </a:pPr>
                      <a:r>
                        <a:rPr lang="en-US" sz="800" b="0" u="none" dirty="0">
                          <a:solidFill>
                            <a:schemeClr val="tx1"/>
                          </a:solidFill>
                          <a:latin typeface="Times New Roman" panose="02020603050405020304" pitchFamily="18" charset="0"/>
                          <a:cs typeface="Times New Roman" panose="02020603050405020304" pitchFamily="18" charset="0"/>
                        </a:rPr>
                        <a:t>DA PAM 670-1</a:t>
                      </a:r>
                      <a:r>
                        <a:rPr lang="en-US" sz="800" b="0" u="none" baseline="0" dirty="0">
                          <a:solidFill>
                            <a:schemeClr val="tx1"/>
                          </a:solidFill>
                          <a:latin typeface="Times New Roman" panose="02020603050405020304" pitchFamily="18" charset="0"/>
                          <a:cs typeface="Times New Roman" panose="02020603050405020304" pitchFamily="18" charset="0"/>
                        </a:rPr>
                        <a:t> (Guide to the Wear and Appearance of Army Uniforms and Insignia), 26 January 2021.</a:t>
                      </a:r>
                    </a:p>
                    <a:p>
                      <a:pPr marL="0" indent="0" algn="l">
                        <a:buFont typeface="Arial" panose="020B0604020202020204" pitchFamily="34" charset="0"/>
                        <a:buNone/>
                      </a:pPr>
                      <a:r>
                        <a:rPr lang="en-US" sz="700" b="0" u="none" baseline="0" dirty="0">
                          <a:solidFill>
                            <a:schemeClr val="tx1"/>
                          </a:solidFill>
                          <a:latin typeface="Times New Roman" panose="02020603050405020304" pitchFamily="18" charset="0"/>
                          <a:cs typeface="Times New Roman" panose="02020603050405020304" pitchFamily="18" charset="0"/>
                        </a:rPr>
                        <a:t>*replaces ALARACT 016/2021</a:t>
                      </a:r>
                      <a:endParaRPr lang="en-US" sz="700" b="0" u="none" dirty="0">
                        <a:solidFill>
                          <a:schemeClr val="tx1"/>
                        </a:solidFill>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EC200"/>
                    </a:solidFill>
                  </a:tcPr>
                </a:tc>
                <a:extLst>
                  <a:ext uri="{0D108BD9-81ED-4DB2-BD59-A6C34878D82A}">
                    <a16:rowId xmlns:a16="http://schemas.microsoft.com/office/drawing/2014/main" val="295069323"/>
                  </a:ext>
                </a:extLst>
              </a:tr>
            </a:tbl>
          </a:graphicData>
        </a:graphic>
      </p:graphicFrame>
      <p:pic>
        <p:nvPicPr>
          <p:cNvPr id="26" name="Picture 25"/>
          <p:cNvPicPr>
            <a:picLocks noChangeAspect="1"/>
          </p:cNvPicPr>
          <p:nvPr/>
        </p:nvPicPr>
        <p:blipFill rotWithShape="1">
          <a:blip r:embed="rId7" cstate="print">
            <a:extLst>
              <a:ext uri="{28A0092B-C50C-407E-A947-70E740481C1C}">
                <a14:useLocalDpi xmlns:a14="http://schemas.microsoft.com/office/drawing/2010/main" val="0"/>
              </a:ext>
            </a:extLst>
          </a:blip>
          <a:srcRect l="7766" r="11118"/>
          <a:stretch/>
        </p:blipFill>
        <p:spPr>
          <a:xfrm>
            <a:off x="5429528" y="3690345"/>
            <a:ext cx="938213" cy="1182578"/>
          </a:xfrm>
          <a:prstGeom prst="rect">
            <a:avLst/>
          </a:prstGeom>
          <a:ln w="19050">
            <a:solidFill>
              <a:srgbClr val="FF0000"/>
            </a:solidFill>
          </a:ln>
          <a:effectLst>
            <a:outerShdw blurRad="50800" dist="38100" dir="2700000" algn="tl" rotWithShape="0">
              <a:prstClr val="black">
                <a:alpha val="40000"/>
              </a:prstClr>
            </a:outerShdw>
          </a:effectLst>
        </p:spPr>
      </p:pic>
      <p:pic>
        <p:nvPicPr>
          <p:cNvPr id="19" name="Picture 18">
            <a:extLst>
              <a:ext uri="{FF2B5EF4-FFF2-40B4-BE49-F238E27FC236}">
                <a16:creationId xmlns:a16="http://schemas.microsoft.com/office/drawing/2014/main" id="{D6562088-B2FA-4268-9C52-59E6029E6D7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53856" y="8051959"/>
            <a:ext cx="765984" cy="765984"/>
          </a:xfrm>
          <a:prstGeom prst="rect">
            <a:avLst/>
          </a:prstGeom>
          <a:ln>
            <a:solidFill>
              <a:schemeClr val="tx1"/>
            </a:solidFill>
          </a:ln>
        </p:spPr>
      </p:pic>
      <p:sp>
        <p:nvSpPr>
          <p:cNvPr id="20" name="TextBox 19">
            <a:extLst>
              <a:ext uri="{FF2B5EF4-FFF2-40B4-BE49-F238E27FC236}">
                <a16:creationId xmlns:a16="http://schemas.microsoft.com/office/drawing/2014/main" id="{10E9E768-1046-437E-A678-01503A9CAA22}"/>
              </a:ext>
            </a:extLst>
          </p:cNvPr>
          <p:cNvSpPr txBox="1"/>
          <p:nvPr/>
        </p:nvSpPr>
        <p:spPr>
          <a:xfrm>
            <a:off x="5008497" y="8795324"/>
            <a:ext cx="866589" cy="276999"/>
          </a:xfrm>
          <a:prstGeom prst="rect">
            <a:avLst/>
          </a:prstGeom>
          <a:noFill/>
        </p:spPr>
        <p:txBody>
          <a:bodyPr wrap="square" rtlCol="0">
            <a:spAutoFit/>
          </a:bodyPr>
          <a:lstStyle/>
          <a:p>
            <a:pPr algn="ctr"/>
            <a:r>
              <a:rPr lang="en-US" sz="1200" dirty="0"/>
              <a:t>ig.army.mil</a:t>
            </a:r>
          </a:p>
        </p:txBody>
      </p:sp>
    </p:spTree>
    <p:extLst>
      <p:ext uri="{BB962C8B-B14F-4D97-AF65-F5344CB8AC3E}">
        <p14:creationId xmlns:p14="http://schemas.microsoft.com/office/powerpoint/2010/main" val="38209285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29FC6C140FFA4898868C0AB3B9D3AB" ma:contentTypeVersion="7" ma:contentTypeDescription="Create a new document." ma:contentTypeScope="" ma:versionID="6ce0b7b1fce3487efa726ad3eb4fe992">
  <xsd:schema xmlns:xsd="http://www.w3.org/2001/XMLSchema" xmlns:xs="http://www.w3.org/2001/XMLSchema" xmlns:p="http://schemas.microsoft.com/office/2006/metadata/properties" xmlns:ns2="c617c7bc-acba-41a0-a6b5-f9ed8c5afd2b" targetNamespace="http://schemas.microsoft.com/office/2006/metadata/properties" ma:root="true" ma:fieldsID="a4d9f305d05abb21d38e929486e82f94" ns2:_="">
    <xsd:import namespace="c617c7bc-acba-41a0-a6b5-f9ed8c5afd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17c7bc-acba-41a0-a6b5-f9ed8c5afd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96EDF9D-6286-4B26-B6E8-A424BA7104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17c7bc-acba-41a0-a6b5-f9ed8c5afd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200E92-A43C-4490-9E70-83CB13F4DD83}">
  <ds:schemaRefs>
    <ds:schemaRef ds:uri="http://schemas.microsoft.com/sharepoint/v3/contenttype/forms"/>
  </ds:schemaRefs>
</ds:datastoreItem>
</file>

<file path=customXml/itemProps3.xml><?xml version="1.0" encoding="utf-8"?>
<ds:datastoreItem xmlns:ds="http://schemas.openxmlformats.org/officeDocument/2006/customXml" ds:itemID="{69F0F932-C5EF-47ED-A77F-2B968FFB1E15}">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3975</TotalTime>
  <Words>768</Words>
  <Application>Microsoft Office PowerPoint</Application>
  <PresentationFormat>Letter Paper (8.5x11 in)</PresentationFormat>
  <Paragraphs>77</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Courier New</vt:lpstr>
      <vt:lpstr>Elephant</vt:lpstr>
      <vt:lpstr>Franklin Gothic Book</vt:lpstr>
      <vt:lpstr>Franklin Gothic Demi</vt:lpstr>
      <vt:lpstr>Times New Roman</vt:lpstr>
      <vt:lpstr>Office Theme</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Ruyle, Thomas M CIV HQDA DAIG</cp:lastModifiedBy>
  <cp:revision>137</cp:revision>
  <cp:lastPrinted>2017-02-28T18:10:20Z</cp:lastPrinted>
  <dcterms:created xsi:type="dcterms:W3CDTF">2017-02-16T17:34:53Z</dcterms:created>
  <dcterms:modified xsi:type="dcterms:W3CDTF">2022-10-24T17:20:47Z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0x0101009629FC6C140FFA4898868C0AB3B9D3AB</vt:lpwstr>
  </property>
</Properties>
</file>